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0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6.xml.rels" ContentType="application/vnd.openxmlformats-package.relationships+xml"/>
  <Override PartName="/ppt/slides/_rels/slide1.xml.rels" ContentType="application/vnd.openxmlformats-package.relationships+xml"/>
  <Override PartName="/ppt/slides/_rels/slide15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/>
            <a:r>
              <a:rPr lang="fr-FR" sz="4400">
                <a:solidFill>
                  <a:srgbClr val="000000"/>
                </a:solidFill>
                <a:latin typeface="Calibri"/>
              </a:rPr>
              <a:t>Click to edit the title text formatCliquez pour modifier le style du titre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  <a:latin typeface="Calibri"/>
              </a:rPr>
              <a:t>02/12/11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21A1B181-51F1-4171-8191-51C141F1F161}" type="slidenum">
              <a:rPr lang="en-GB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fr-FR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fr-FR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fr-FR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fr-FR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fr-FR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fr-FR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fr-FR"/>
              <a:t>Ninth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lang="fr-FR" sz="4400">
                <a:solidFill>
                  <a:srgbClr val="000000"/>
                </a:solidFill>
                <a:latin typeface="Calibri"/>
              </a:rPr>
              <a:t>Click to edit the title text formatCliquez pour modifier le style du titre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fr-FR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fr-FR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fr-FR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fr-FR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fr-FR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>
                <a:solidFill>
                  <a:srgbClr val="000000"/>
                </a:solidFill>
                <a:latin typeface="Calibri"/>
              </a:rPr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fr-FR">
                <a:solidFill>
                  <a:srgbClr val="000000"/>
                </a:solidFill>
                <a:latin typeface="Calibri"/>
              </a:rPr>
              <a:t>Eighth Outline Level</a:t>
            </a:r>
            <a:endParaRPr/>
          </a:p>
          <a:p>
            <a:r>
              <a:rPr lang="fr-FR">
                <a:solidFill>
                  <a:srgbClr val="000000"/>
                </a:solidFill>
                <a:latin typeface="Calibri"/>
              </a:rPr>
              <a:t>Ninth Outline LevelCliquez pour modifier les styles du texte du masque</a:t>
            </a:r>
            <a:endParaRPr/>
          </a:p>
          <a:p>
            <a:r>
              <a:rPr lang="fr-FR">
                <a:solidFill>
                  <a:srgbClr val="000000"/>
                </a:solidFill>
                <a:latin typeface="Calibri"/>
              </a:rPr>
              <a:t>Deuxième niveau</a:t>
            </a:r>
            <a:endParaRPr/>
          </a:p>
          <a:p>
            <a:r>
              <a:rPr lang="fr-FR">
                <a:solidFill>
                  <a:srgbClr val="000000"/>
                </a:solidFill>
                <a:latin typeface="Calibri"/>
              </a:rPr>
              <a:t>Troisième niveau</a:t>
            </a:r>
            <a:endParaRPr/>
          </a:p>
          <a:p>
            <a:r>
              <a:rPr lang="fr-FR">
                <a:solidFill>
                  <a:srgbClr val="000000"/>
                </a:solidFill>
                <a:latin typeface="Calibri"/>
              </a:rPr>
              <a:t>Quatrième niveau</a:t>
            </a:r>
            <a:endParaRPr/>
          </a:p>
          <a:p>
            <a:r>
              <a:rPr lang="fr-FR">
                <a:solidFill>
                  <a:srgbClr val="000000"/>
                </a:solidFill>
                <a:latin typeface="Calibri"/>
              </a:rPr>
              <a:t>Cinquième niveau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GB">
                <a:solidFill>
                  <a:srgbClr val="000000"/>
                </a:solidFill>
                <a:latin typeface="Calibri"/>
              </a:rPr>
              <a:t>02/12/11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360" cy="360"/>
          </a:xfrm>
          <a:prstGeom prst="rect">
            <a:avLst/>
          </a:prstGeom>
        </p:spPr>
        <p:txBody>
          <a:bodyPr bIns="45000" lIns="90000" rIns="90000" tIns="45000"/>
          <a:p>
            <a:fld id="{21F16131-31D1-4131-B1A1-C1B1312151B1}" type="slidenum">
              <a:rPr lang="en-GB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4000">
                <a:solidFill>
                  <a:srgbClr val="000000"/>
                </a:solidFill>
                <a:latin typeface="Calibri"/>
              </a:rPr>
              <a:t>Expert Consultation on promoting and protecting the rights of children working and/or living on the street:  Bridging the gaps between policy and practice</a:t>
            </a:r>
            <a:r>
              <a:rPr lang="fr-FR" sz="4400">
                <a:solidFill>
                  <a:srgbClr val="000000"/>
                </a:solidFill>
                <a:latin typeface="Calibri"/>
              </a:rPr>
              <a:t>
</a:t>
            </a:r>
            <a:r>
              <a:rPr lang="fr-FR" sz="44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/>
            <a:endParaRPr/>
          </a:p>
          <a:p>
            <a:pPr algn="ctr"/>
            <a:r>
              <a:rPr b="1" lang="en-GB" sz="3200">
                <a:solidFill>
                  <a:srgbClr val="002060"/>
                </a:solidFill>
                <a:latin typeface="Calibri"/>
              </a:rPr>
              <a:t>Some conclusions </a:t>
            </a:r>
            <a:endParaRPr/>
          </a:p>
          <a:p>
            <a:pPr algn="ctr"/>
            <a:r>
              <a:rPr b="1" lang="en-GB" sz="3200">
                <a:solidFill>
                  <a:srgbClr val="002060"/>
                </a:solidFill>
                <a:latin typeface="Calibri"/>
              </a:rPr>
              <a:t>and recommendations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Collecting and using data to promote and protect the rights of the child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523880"/>
            <a:ext cx="8229240" cy="510516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fr-FR" sz="2200">
                <a:solidFill>
                  <a:srgbClr val="000000"/>
                </a:solidFill>
                <a:latin typeface="Calibri"/>
              </a:rPr>
              <a:t>Lack of  reliable data : Need for quantitative and qualitative data, appropriately collected and analysed with the participation of children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2200">
                <a:solidFill>
                  <a:srgbClr val="000000"/>
                </a:solidFill>
                <a:latin typeface="Calibri"/>
              </a:rPr>
              <a:t>Difficulties : access to children, mobility of children,  different methodologies, multiple definitions and concepts, lack of investment, lack of policy leadership, risk of political manipulation 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2200">
                <a:solidFill>
                  <a:srgbClr val="000000"/>
                </a:solidFill>
                <a:latin typeface="Calibri"/>
              </a:rPr>
              <a:t>Good practices : involving children and street workers in research - collecting and sharing information; repeat research; mechanisms for data collection and dissemination        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2200">
                <a:solidFill>
                  <a:srgbClr val="000000"/>
                </a:solidFill>
                <a:latin typeface="Calibri"/>
              </a:rPr>
              <a:t>Global concern should be less about rising numbers and more about:</a:t>
            </a:r>
            <a:endParaRPr/>
          </a:p>
          <a:p>
            <a:r>
              <a:rPr lang="fr-FR" sz="2200">
                <a:solidFill>
                  <a:srgbClr val="000000"/>
                </a:solidFill>
                <a:latin typeface="Calibri"/>
              </a:rPr>
              <a:t> </a:t>
            </a:r>
            <a:r>
              <a:rPr lang="fr-FR" sz="2200">
                <a:solidFill>
                  <a:srgbClr val="000000"/>
                </a:solidFill>
                <a:latin typeface="Calibri"/>
              </a:rPr>
              <a:t>- the persistence of conditions that force children to end up on streets; </a:t>
            </a:r>
            <a:endParaRPr/>
          </a:p>
          <a:p>
            <a:r>
              <a:rPr lang="fr-FR" sz="2200">
                <a:solidFill>
                  <a:srgbClr val="000000"/>
                </a:solidFill>
                <a:latin typeface="Calibri"/>
              </a:rPr>
              <a:t>- the typologies, street lives,  street territories, social organisation, street experiences;</a:t>
            </a:r>
            <a:endParaRPr/>
          </a:p>
          <a:p>
            <a:r>
              <a:rPr lang="fr-FR" sz="2200">
                <a:solidFill>
                  <a:srgbClr val="000000"/>
                </a:solidFill>
                <a:latin typeface="Calibri"/>
              </a:rPr>
              <a:t>- the risks of abuse and exploitation they face; </a:t>
            </a:r>
            <a:endParaRPr/>
          </a:p>
          <a:p>
            <a:pPr>
              <a:buFont typeface="Arial"/>
              <a:buChar char="-"/>
            </a:pPr>
            <a:r>
              <a:rPr lang="fr-FR" sz="2200">
                <a:solidFill>
                  <a:srgbClr val="000000"/>
                </a:solidFill>
                <a:latin typeface="Calibri"/>
              </a:rPr>
              <a:t>the  multiple violations of their rights </a:t>
            </a:r>
            <a:endParaRPr/>
          </a:p>
          <a:p>
            <a:endParaRPr/>
          </a:p>
          <a:p>
            <a:pPr algn="ctr"/>
            <a:r>
              <a:rPr b="1" i="1" lang="fr-FR" sz="2200">
                <a:solidFill>
                  <a:srgbClr val="002060"/>
                </a:solidFill>
                <a:latin typeface="Calibri"/>
              </a:rPr>
              <a:t>Need for establishing standards for data collection and interpretation</a:t>
            </a:r>
            <a:endParaRPr/>
          </a:p>
          <a:p>
            <a:pPr algn="ctr"/>
            <a:r>
              <a:rPr b="1" i="1" lang="fr-FR" sz="2200">
                <a:solidFill>
                  <a:srgbClr val="002060"/>
                </a:solidFill>
                <a:latin typeface="Calibri"/>
              </a:rPr>
              <a:t>Improve Children’s participation in  research process and information sharing 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4400">
                <a:solidFill>
                  <a:srgbClr val="002060"/>
                </a:solidFill>
                <a:latin typeface="Calibri"/>
              </a:rPr>
              <a:t>Some Recommendations </a:t>
            </a:r>
            <a:endParaRPr/>
          </a:p>
        </p:txBody>
      </p:sp>
      <p:sp>
        <p:nvSpPr>
          <p:cNvPr id="95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/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Steps forward</a:t>
            </a:r>
            <a:endParaRPr/>
          </a:p>
        </p:txBody>
      </p:sp>
      <p:sp>
        <p:nvSpPr>
          <p:cNvPr id="97" name="TextShape 2"/>
          <p:cNvSpPr txBox="1"/>
          <p:nvPr/>
        </p:nvSpPr>
        <p:spPr>
          <a:xfrm>
            <a:off x="457200" y="1600200"/>
            <a:ext cx="8229240" cy="5257440"/>
          </a:xfrm>
          <a:prstGeom prst="rect">
            <a:avLst/>
          </a:prstGeom>
        </p:spPr>
        <p:txBody>
          <a:bodyPr/>
          <a:p>
            <a:pPr>
              <a:buFont typeface="Calibri"/>
              <a:buAutoNum type="arabicPeriod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Finalization and presentation of  study </a:t>
            </a:r>
            <a:endParaRPr/>
          </a:p>
          <a:p>
            <a:endParaRPr/>
          </a:p>
          <a:p>
            <a:pPr>
              <a:buFont typeface="Calibri"/>
              <a:buAutoNum type="arabicPeriod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Advocacy at international , regional and national levels  :  States (UN Human Rights Council and General Assembly);  UN agencies and mechanisms (Treaty Bodies, Special Procedures);  International financial institutions (World Bank); Regional and National Human rights institutions; Private Sector; NGOs; media</a:t>
            </a:r>
            <a:endParaRPr/>
          </a:p>
          <a:p>
            <a:endParaRPr/>
          </a:p>
          <a:p>
            <a:r>
              <a:rPr lang="fr-FR" sz="3200">
                <a:solidFill>
                  <a:srgbClr val="000000"/>
                </a:solidFill>
                <a:latin typeface="Calibri"/>
              </a:rPr>
              <a:t>3. Follow up and monitoring</a:t>
            </a:r>
            <a:endParaRPr/>
          </a:p>
          <a:p>
            <a:r>
              <a:rPr lang="fr-FR" sz="3200">
                <a:solidFill>
                  <a:srgbClr val="000000"/>
                </a:solidFill>
                <a:latin typeface="Calibri"/>
              </a:rPr>
              <a:t>     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1. Finalization and Presentation of Study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1600200"/>
            <a:ext cx="8229240" cy="525744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Final OHCHR doc by end 2011, to incorporate: State &amp; Webpage contributions; expert consultation discussions; global research paper; children’s views paper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Lobbying of States to support study presentation at HRC and to commit to concrete follow-ups of study at State and International levels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2800">
                <a:solidFill>
                  <a:srgbClr val="000000"/>
                </a:solidFill>
                <a:latin typeface="Calibri"/>
              </a:rPr>
              <a:t>Press conference  and side event after HRC presentation in Geneva   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2. Advocacy: UN Mechanisms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57200" y="1295280"/>
            <a:ext cx="8229240" cy="525744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Invite Committee on the Rights of the Child to develop a General Comment on ‘Non-Discrimination and Children with Street Connections’ to provide guidance to States   </a:t>
            </a:r>
            <a:endParaRPr/>
          </a:p>
          <a:p>
            <a:pPr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Request that CRC concluding observations include information on street connected children and policies – particularly on fulfillment of these children’s rights</a:t>
            </a:r>
            <a:endParaRPr/>
          </a:p>
          <a:p>
            <a:pPr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Ensure that this study is reflected in the Universal Periodic Review process</a:t>
            </a:r>
            <a:endParaRPr/>
          </a:p>
          <a:p>
            <a:pPr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Ensure that phase 2 of the study on violence against children pays particular attention to violence against street connected children</a:t>
            </a:r>
            <a:endParaRPr/>
          </a:p>
          <a:p>
            <a:pPr>
              <a:buFont typeface="Arial"/>
              <a:buChar char="•"/>
            </a:pPr>
            <a:r>
              <a:rPr lang="fr-FR" sz="2400">
                <a:solidFill>
                  <a:srgbClr val="000000"/>
                </a:solidFill>
                <a:latin typeface="Calibri"/>
              </a:rPr>
              <a:t>Invite Special Procedures to pay particular attention during their country visits to street connected children</a:t>
            </a:r>
            <a:endParaRPr/>
          </a:p>
          <a:p>
            <a:endParaRPr/>
          </a:p>
          <a:p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380880" y="68580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254061"/>
                </a:solidFill>
                <a:latin typeface="Calibri"/>
              </a:rPr>
              <a:t>Advocacy: Regional and National Human Rights Bodies, Financial Institutions and Private Sector, NGO networks 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1600200"/>
            <a:ext cx="8229240" cy="5257440"/>
          </a:xfrm>
          <a:prstGeom prst="rect">
            <a:avLst/>
          </a:prstGeom>
        </p:spPr>
        <p:txBody>
          <a:bodyPr/>
          <a:p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Share and disseminate study through these bodies</a:t>
            </a:r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Organize regional and sub-regional meetings to develop and share promising practices, including legal, budgeting and economic policies as well as in the social protection arena</a:t>
            </a:r>
            <a:endParaRPr/>
          </a:p>
          <a:p>
            <a:r>
              <a:rPr lang="fr-FR" sz="32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endParaRPr/>
          </a:p>
          <a:p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Advocacy: </a:t>
            </a:r>
            <a:r>
              <a:rPr b="1" lang="fr-FR" sz="3600">
                <a:solidFill>
                  <a:srgbClr val="1f497d"/>
                </a:solidFill>
                <a:latin typeface="Calibri"/>
              </a:rPr>
              <a:t>Media &amp; Internet</a:t>
            </a:r>
            <a:r>
              <a:rPr lang="fr-FR" sz="3600">
                <a:solidFill>
                  <a:srgbClr val="000000"/>
                </a:solidFill>
                <a:latin typeface="Calibri"/>
              </a:rPr>
              <a:t>	</a:t>
            </a:r>
            <a:r>
              <a:rPr b="1" lang="fr-FR" sz="3600">
                <a:solidFill>
                  <a:srgbClr val="002060"/>
                </a:solidFill>
                <a:latin typeface="Calibri"/>
              </a:rPr>
              <a:t>	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1600200"/>
            <a:ext cx="8229240" cy="5257440"/>
          </a:xfrm>
          <a:prstGeom prst="rect">
            <a:avLst/>
          </a:prstGeom>
        </p:spPr>
        <p:txBody>
          <a:bodyPr/>
          <a:p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Inform child rights journalists to raise awareness about the study and follow up actions</a:t>
            </a:r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Develop links on this study with all stakeholders </a:t>
            </a:r>
            <a:endParaRPr/>
          </a:p>
          <a:p>
            <a:r>
              <a:rPr lang="fr-FR" sz="32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3. Follow-Up and Monitoring</a:t>
            </a:r>
            <a:r>
              <a:rPr b="1" lang="fr-FR" sz="3600">
                <a:solidFill>
                  <a:srgbClr val="002060"/>
                </a:solidFill>
                <a:latin typeface="Calibri"/>
              </a:rPr>
              <a:t>	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457200" y="1219320"/>
            <a:ext cx="8229240" cy="5257440"/>
          </a:xfrm>
          <a:prstGeom prst="rect">
            <a:avLst/>
          </a:prstGeom>
        </p:spPr>
        <p:txBody>
          <a:bodyPr/>
          <a:p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UN Mechanisms and agencies, Regional and National Human Rights Bodies, NGOs, Private Sector, and Media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Get this issue, through use of the study, onto the agendas of existing mechanisms that address related issues 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Interdisciplinary working group (UN, States, NGOs, private sector, academia, street connected children/youth ) to follow up on implementation of the study recommendations – eg converting criteria of good practice into guidance for practitioners and policy makers; eg pursuing the idea of developing standards and methods of data collection and dissemination </a:t>
            </a:r>
            <a:endParaRPr/>
          </a:p>
          <a:p>
            <a:endParaRPr/>
          </a:p>
          <a:p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4400">
                <a:solidFill>
                  <a:srgbClr val="002060"/>
                </a:solidFill>
                <a:latin typeface="Calibri"/>
              </a:rPr>
              <a:t>Conclusions</a:t>
            </a:r>
            <a:endParaRPr/>
          </a:p>
        </p:txBody>
      </p:sp>
      <p:sp>
        <p:nvSpPr>
          <p:cNvPr id="77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</p:spPr>
        <p:txBody>
          <a:bodyPr/>
          <a:p>
            <a:pPr algn="ctr"/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457200" y="274680"/>
            <a:ext cx="850716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4000">
                <a:solidFill>
                  <a:srgbClr val="002060"/>
                </a:solidFill>
                <a:latin typeface="Calibri"/>
              </a:rPr>
              <a:t>Setting the scene : whom ?  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457200" y="1600200"/>
            <a:ext cx="8435520" cy="4852800"/>
          </a:xfrm>
          <a:prstGeom prst="rect">
            <a:avLst/>
          </a:prstGeom>
        </p:spPr>
        <p:txBody>
          <a:bodyPr/>
          <a:p>
            <a:pPr>
              <a:lnSpc>
                <a:spcPct val="9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This is not a homogeneous group : many typologies , many situations in which children find themselves on the streets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Children who have developed connections to the street (street connected children): the street represents a meaningful point of reference for them – for daily lives and building identities. 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Children with fragile connections to their families : “ children at risk of taking to the street”</a:t>
            </a:r>
            <a:endParaRPr/>
          </a:p>
          <a:p>
            <a:pPr>
              <a:lnSpc>
                <a:spcPct val="90000"/>
              </a:lnSpc>
            </a:pPr>
            <a:endParaRPr/>
          </a:p>
          <a:p>
            <a:pPr algn="ctr">
              <a:lnSpc>
                <a:spcPct val="90000"/>
              </a:lnSpc>
            </a:pPr>
            <a:r>
              <a:rPr b="1" i="1" lang="fr-FR" sz="2500">
                <a:solidFill>
                  <a:srgbClr val="002060"/>
                </a:solidFill>
                <a:latin typeface="Calibri"/>
              </a:rPr>
              <a:t>Every child and their situation is unique   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Setting the scene : why ? 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457200" y="1600200"/>
            <a:ext cx="8229240" cy="525744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Various root causes : the circumstances which can bring a child to find him or herself in a street situation are many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Push factors that encourage/push children to go to the street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Pull factors, which make the street attractive to the child – and which make it difficult for a child to leave the streets 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3200">
                <a:solidFill>
                  <a:srgbClr val="000000"/>
                </a:solidFill>
                <a:latin typeface="Calibri"/>
              </a:rPr>
              <a:t>Some Indicators  : poverty, inequalities, violence, poor education , slum living conditions, lack of support systems, substance abuse</a:t>
            </a:r>
            <a:endParaRPr/>
          </a:p>
          <a:p>
            <a:endParaRPr/>
          </a:p>
          <a:p>
            <a:pPr algn="ctr"/>
            <a:r>
              <a:rPr b="1" i="1" lang="fr-FR" sz="3200">
                <a:solidFill>
                  <a:srgbClr val="002060"/>
                </a:solidFill>
                <a:latin typeface="Calibri"/>
              </a:rPr>
              <a:t>   </a:t>
            </a:r>
            <a:r>
              <a:rPr b="1" i="1" lang="fr-FR" sz="3200">
                <a:solidFill>
                  <a:srgbClr val="002060"/>
                </a:solidFill>
                <a:latin typeface="Calibri"/>
              </a:rPr>
              <a:t>Causes and triggers are many and vary from one situation to another,  </a:t>
            </a:r>
            <a:endParaRPr/>
          </a:p>
          <a:p>
            <a:pPr algn="ctr"/>
            <a:r>
              <a:rPr b="1" i="1" lang="fr-FR" sz="3200">
                <a:solidFill>
                  <a:srgbClr val="002060"/>
                </a:solidFill>
                <a:latin typeface="Calibri"/>
              </a:rPr>
              <a:t>since each is unique</a:t>
            </a:r>
            <a:r>
              <a:rPr i="1" lang="fr-FR" sz="3200">
                <a:solidFill>
                  <a:srgbClr val="002060"/>
                </a:solidFill>
                <a:latin typeface="Calibri"/>
              </a:rPr>
              <a:t> 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0" y="274680"/>
            <a:ext cx="91436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Setting the scene : How many ? </a:t>
            </a:r>
            <a:endParaRPr/>
          </a:p>
        </p:txBody>
      </p:sp>
      <p:sp>
        <p:nvSpPr>
          <p:cNvPr id="83" name="TextShape 2"/>
          <p:cNvSpPr txBox="1"/>
          <p:nvPr/>
        </p:nvSpPr>
        <p:spPr>
          <a:xfrm>
            <a:off x="457200" y="1600200"/>
            <a:ext cx="8229240" cy="492408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According to guesstimates, the global number goes up to hundreds of millions – but data collection is lacking to make reasonable estimates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The full extent of the phenomenon is not known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The numbers fluctuate, according to :</a:t>
            </a:r>
            <a:endParaRPr/>
          </a:p>
          <a:p>
            <a:pPr>
              <a:lnSpc>
                <a:spcPct val="8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Evolution of the socio-economic, political and socio-cultural contexts</a:t>
            </a:r>
            <a:endParaRPr/>
          </a:p>
          <a:p>
            <a:pPr>
              <a:lnSpc>
                <a:spcPct val="8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Protection systems and services available</a:t>
            </a:r>
            <a:endParaRPr/>
          </a:p>
          <a:p>
            <a:pPr>
              <a:lnSpc>
                <a:spcPct val="8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Growing and anarchic  urbanization ( slum living conditions) 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 algn="ctr">
              <a:lnSpc>
                <a:spcPct val="80000"/>
              </a:lnSpc>
            </a:pPr>
            <a:r>
              <a:rPr b="1" i="1" lang="fr-FR" sz="2500">
                <a:solidFill>
                  <a:srgbClr val="002060"/>
                </a:solidFill>
                <a:latin typeface="Calibri"/>
              </a:rPr>
              <a:t>Likely to be increasing because of growing inequalities and persistence of other underlying factors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0" y="274680"/>
            <a:ext cx="91436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Setting the scene : </a:t>
            </a:r>
            <a:r>
              <a:rPr b="1" lang="fr-FR" sz="3600">
                <a:solidFill>
                  <a:srgbClr val="002060"/>
                </a:solidFill>
                <a:latin typeface="Calibri"/>
              </a:rPr>
              <a:t>
</a:t>
            </a:r>
            <a:r>
              <a:rPr b="1" lang="fr-FR" sz="3600">
                <a:solidFill>
                  <a:srgbClr val="002060"/>
                </a:solidFill>
                <a:latin typeface="Calibri"/>
              </a:rPr>
              <a:t>Voices of children and street life experiences </a:t>
            </a:r>
            <a:endParaRPr/>
          </a:p>
        </p:txBody>
      </p:sp>
      <p:sp>
        <p:nvSpPr>
          <p:cNvPr id="85" name="TextShape 2"/>
          <p:cNvSpPr txBox="1"/>
          <p:nvPr/>
        </p:nvSpPr>
        <p:spPr>
          <a:xfrm>
            <a:off x="457200" y="1600200"/>
            <a:ext cx="8229240" cy="5257440"/>
          </a:xfrm>
          <a:prstGeom prst="rect">
            <a:avLst/>
          </a:prstGeom>
        </p:spPr>
        <p:txBody>
          <a:bodyPr/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Gathering voices of children +++  in order to :</a:t>
            </a:r>
            <a:endParaRPr/>
          </a:p>
          <a:p>
            <a:pPr>
              <a:lnSpc>
                <a:spcPct val="80000"/>
              </a:lnSpc>
              <a:buFont charset="2" typeface="Wingdings"/>
              <a:buChar char="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learn from them </a:t>
            </a:r>
            <a:endParaRPr/>
          </a:p>
          <a:p>
            <a:pPr>
              <a:lnSpc>
                <a:spcPct val="8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Identify the connections they establish to the streets  and how they use them</a:t>
            </a:r>
            <a:endParaRPr/>
          </a:p>
          <a:p>
            <a:pPr>
              <a:lnSpc>
                <a:spcPct val="8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Identify the challenges/risks they face</a:t>
            </a:r>
            <a:endParaRPr/>
          </a:p>
          <a:p>
            <a:pPr>
              <a:lnSpc>
                <a:spcPct val="8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Identify the skills, abilities they develop on street </a:t>
            </a:r>
            <a:endParaRPr/>
          </a:p>
          <a:p>
            <a:pPr>
              <a:lnSpc>
                <a:spcPct val="8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Develop better understandings and knowledge base</a:t>
            </a:r>
            <a:endParaRPr/>
          </a:p>
          <a:p>
            <a:pPr>
              <a:lnSpc>
                <a:spcPct val="80000"/>
              </a:lnSpc>
              <a:buFont charset="2" typeface="Wingdings"/>
              <a:buChar char="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listen to them </a:t>
            </a:r>
            <a:endParaRPr/>
          </a:p>
          <a:p>
            <a:pPr>
              <a:lnSpc>
                <a:spcPct val="8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Take into account their opinions, views and proposals  in  elaboration of targeted strategies/programmes </a:t>
            </a:r>
            <a:endParaRPr/>
          </a:p>
          <a:p>
            <a:pPr>
              <a:lnSpc>
                <a:spcPct val="80000"/>
              </a:lnSpc>
              <a:buFont typeface="Arial"/>
              <a:buChar char="-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Involve them in the implementation, monitoring and evaluation of these strategies/programmes </a:t>
            </a:r>
            <a:endParaRPr/>
          </a:p>
          <a:p>
            <a:pPr>
              <a:lnSpc>
                <a:spcPct val="80000"/>
              </a:lnSpc>
            </a:pPr>
            <a:endParaRPr/>
          </a:p>
          <a:p>
            <a:pPr algn="ctr">
              <a:lnSpc>
                <a:spcPct val="80000"/>
              </a:lnSpc>
            </a:pPr>
            <a:r>
              <a:rPr b="1" i="1" lang="fr-FR" sz="2500">
                <a:solidFill>
                  <a:srgbClr val="002060"/>
                </a:solidFill>
                <a:latin typeface="Calibri"/>
              </a:rPr>
              <a:t>Ensuring participation of these children is critical to understanding and designing interventions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Main challenges and risks </a:t>
            </a:r>
            <a:r>
              <a:rPr b="1" lang="fr-FR" sz="3600">
                <a:solidFill>
                  <a:srgbClr val="002060"/>
                </a:solidFill>
                <a:latin typeface="Calibri"/>
              </a:rPr>
              <a:t>
</a:t>
            </a:r>
            <a:r>
              <a:rPr b="1" lang="fr-FR" sz="3600">
                <a:solidFill>
                  <a:srgbClr val="002060"/>
                </a:solidFill>
                <a:latin typeface="Calibri"/>
              </a:rPr>
              <a:t> for children in street situations 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457200" y="1600200"/>
            <a:ext cx="8229240" cy="525744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Violence: physical, psychological, sexual...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Illnesses  (HIV)…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Abuse of substances (glue, alcohol and other drugs) 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Sexual exploitation, trafficking, sale, forced labour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Girls in street situations often face more difficulties than boys early pregnancy, dual stigmatization  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No  registration and no  identity documents – denial of access to services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Negative perceptions : seen and treated as threats, delinquents, criminals 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Marginalization, stigmatization… 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Lose hope and desire to live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Used by criminal gangs (drugs, guns..)</a:t>
            </a:r>
            <a:endParaRPr/>
          </a:p>
          <a:p>
            <a:pPr>
              <a:buFont typeface="Arial"/>
              <a:buChar char="•"/>
            </a:pPr>
            <a:r>
              <a:rPr lang="fr-FR" sz="2900">
                <a:solidFill>
                  <a:srgbClr val="000000"/>
                </a:solidFill>
                <a:latin typeface="Calibri"/>
              </a:rPr>
              <a:t>Death, disappearance </a:t>
            </a:r>
            <a:endParaRPr/>
          </a:p>
          <a:p>
            <a:pPr algn="ctr"/>
            <a:r>
              <a:rPr b="1" i="1" lang="fr-FR" sz="2900">
                <a:solidFill>
                  <a:srgbClr val="002060"/>
                </a:solidFill>
                <a:latin typeface="Calibri"/>
              </a:rPr>
              <a:t>                  </a:t>
            </a:r>
            <a:r>
              <a:rPr b="1" i="1" lang="fr-FR" sz="2900">
                <a:solidFill>
                  <a:srgbClr val="002060"/>
                </a:solidFill>
                <a:latin typeface="Calibri"/>
              </a:rPr>
              <a:t>Multiple violations of their rights – </a:t>
            </a:r>
            <a:r>
              <a:rPr b="1" i="1" lang="fr-FR" sz="2900" u="sng">
                <a:solidFill>
                  <a:srgbClr val="002060"/>
                </a:solidFill>
                <a:latin typeface="Calibri"/>
              </a:rPr>
              <a:t>before</a:t>
            </a:r>
            <a:r>
              <a:rPr b="1" i="1" lang="fr-FR" sz="2900">
                <a:solidFill>
                  <a:srgbClr val="002060"/>
                </a:solidFill>
                <a:latin typeface="Calibri"/>
              </a:rPr>
              <a:t> they develop street connections and once </a:t>
            </a:r>
            <a:r>
              <a:rPr b="1" i="1" lang="fr-FR" sz="2900" u="sng">
                <a:solidFill>
                  <a:srgbClr val="002060"/>
                </a:solidFill>
                <a:latin typeface="Calibri"/>
              </a:rPr>
              <a:t>in</a:t>
            </a:r>
            <a:r>
              <a:rPr b="1" i="1" lang="fr-FR" sz="2900">
                <a:solidFill>
                  <a:srgbClr val="002060"/>
                </a:solidFill>
                <a:latin typeface="Calibri"/>
              </a:rPr>
              <a:t> the streets.</a:t>
            </a:r>
            <a:r>
              <a:rPr b="1" i="1" lang="fr-FR" sz="32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endParaRPr/>
          </a:p>
          <a:p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95280" y="-316080"/>
            <a:ext cx="8229240" cy="114264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Framework of child protection systems  </a:t>
            </a:r>
            <a:endParaRPr/>
          </a:p>
        </p:txBody>
      </p:sp>
      <p:sp>
        <p:nvSpPr>
          <p:cNvPr id="89" name="TextShape 2"/>
          <p:cNvSpPr txBox="1"/>
          <p:nvPr/>
        </p:nvSpPr>
        <p:spPr>
          <a:xfrm>
            <a:off x="250920" y="549360"/>
            <a:ext cx="8435520" cy="6308280"/>
          </a:xfrm>
          <a:prstGeom prst="rect">
            <a:avLst/>
          </a:prstGeom>
        </p:spPr>
        <p:txBody>
          <a:bodyPr/>
          <a:p>
            <a:pPr algn="ctr">
              <a:lnSpc>
                <a:spcPct val="80000"/>
              </a:lnSpc>
            </a:pPr>
            <a:r>
              <a:rPr b="1" i="1" lang="fr-FR" sz="2500">
                <a:solidFill>
                  <a:srgbClr val="0070c0"/>
                </a:solidFill>
                <a:latin typeface="Calibri"/>
              </a:rPr>
              <a:t>Inadequate responses </a:t>
            </a:r>
            <a:endParaRPr/>
          </a:p>
          <a:p>
            <a:pPr algn="ctr">
              <a:lnSpc>
                <a:spcPct val="80000"/>
              </a:lnSpc>
            </a:pPr>
            <a:r>
              <a:rPr b="1" i="1" lang="fr-FR" sz="2500">
                <a:solidFill>
                  <a:srgbClr val="0070c0"/>
                </a:solidFill>
                <a:latin typeface="Calibri"/>
              </a:rPr>
              <a:t>Need for :</a:t>
            </a:r>
            <a:endParaRPr/>
          </a:p>
          <a:p>
            <a:pPr>
              <a:lnSpc>
                <a:spcPct val="80000"/>
              </a:lnSpc>
            </a:pPr>
            <a:r>
              <a:rPr b="1" i="1" lang="fr-FR" sz="2500">
                <a:solidFill>
                  <a:srgbClr val="0070c0"/>
                </a:solidFill>
                <a:latin typeface="Calibri"/>
              </a:rPr>
              <a:t>Comprehensive,  inter connected/related, rights and gender based child Protection Systems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Child rights perspective : Children rights holders and Duty bearers  (Primary , secondary, tertiary and external)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Clear, explicit roles, responsibilities and processes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Legislation, policies, institutions, services, resources, training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Targeting street connected  children, considering effects of multiple deprivations and understanding his or her street connections – specialized interventions (tailor-made) 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Family support (sensitive support for parenting, building on strengths, focus on rights)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Preventive measures targeting children at risk to go to street( fragile connections ) – responding to multiple violations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Child participation </a:t>
            </a:r>
            <a:endParaRPr/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Building alliance beyond CPS with other partners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anchor="ctr"/>
          <a:p>
            <a:pPr algn="ctr"/>
            <a:r>
              <a:rPr b="1" lang="fr-FR" sz="3600">
                <a:solidFill>
                  <a:srgbClr val="002060"/>
                </a:solidFill>
                <a:latin typeface="Calibri"/>
              </a:rPr>
              <a:t>Promising practices and lessons learned</a:t>
            </a:r>
            <a:endParaRPr/>
          </a:p>
        </p:txBody>
      </p:sp>
      <p:sp>
        <p:nvSpPr>
          <p:cNvPr id="91" name="TextShape 2"/>
          <p:cNvSpPr txBox="1"/>
          <p:nvPr/>
        </p:nvSpPr>
        <p:spPr>
          <a:xfrm>
            <a:off x="457200" y="914400"/>
            <a:ext cx="8229240" cy="5732280"/>
          </a:xfrm>
          <a:prstGeom prst="rect">
            <a:avLst/>
          </a:prstGeom>
        </p:spPr>
        <p:txBody>
          <a:bodyPr/>
          <a:p>
            <a:pPr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Various programmes </a:t>
            </a:r>
            <a:r>
              <a:rPr lang="fr-FR" sz="2490">
                <a:solidFill>
                  <a:srgbClr val="000000"/>
                </a:solidFill>
                <a:latin typeface="Calibri"/>
              </a:rPr>
              <a:t>with a view to supporting children where they are - ie in the street and their other environments:  outreach</a:t>
            </a:r>
            <a:r>
              <a:rPr lang="fr-FR" sz="2500">
                <a:solidFill>
                  <a:srgbClr val="000000"/>
                </a:solidFill>
                <a:latin typeface="Calibri"/>
              </a:rPr>
              <a:t>, sport, education/ training, health/wellbeing, safety, awareness, child protection networks, children empowerment, advocacy…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Involvement of private sector : funding, volunteering and advocating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Prevention and service provision – government-led multi-stakeholder design of local policies; social protection programmes to include fragile families</a:t>
            </a:r>
            <a:endParaRPr/>
          </a:p>
          <a:p>
            <a:r>
              <a:rPr lang="fr-FR" sz="25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buFont typeface="Arial"/>
              <a:buChar char="•"/>
            </a:pPr>
            <a:r>
              <a:rPr lang="fr-FR" sz="2500">
                <a:solidFill>
                  <a:srgbClr val="000000"/>
                </a:solidFill>
                <a:latin typeface="Calibri"/>
              </a:rPr>
              <a:t>Family support – economic support for fragile families; psycho-social support on roles and responsibilities in families</a:t>
            </a:r>
            <a:endParaRPr/>
          </a:p>
          <a:p>
            <a:endParaRPr/>
          </a:p>
          <a:p>
            <a:r>
              <a:rPr lang="fr-FR" sz="2500">
                <a:solidFill>
                  <a:srgbClr val="000000"/>
                </a:solidFill>
                <a:latin typeface="Calibri"/>
              </a:rPr>
              <a:t>But – need agreed criteria across all levels of practice – from law making to on-street support interventions  </a:t>
            </a:r>
            <a:endParaRPr/>
          </a:p>
          <a:p>
            <a:endParaRPr/>
          </a:p>
          <a:p>
            <a:pPr>
              <a:buFont typeface="Arial"/>
              <a:buChar char="•"/>
            </a:pPr>
            <a:r>
              <a:rPr i="1" lang="fr-FR" sz="2500">
                <a:solidFill>
                  <a:srgbClr val="0070c0"/>
                </a:solidFill>
                <a:latin typeface="Calibri"/>
              </a:rPr>
              <a:t>Criteria for ‘Good Practice’ with street connected children</a:t>
            </a:r>
            <a:endParaRPr/>
          </a:p>
          <a:p>
            <a:r>
              <a:rPr lang="fr-FR" sz="2500">
                <a:solidFill>
                  <a:srgbClr val="000000"/>
                </a:solidFill>
                <a:latin typeface="Calibri"/>
              </a:rPr>
              <a:t>     </a:t>
            </a:r>
            <a:r>
              <a:rPr lang="fr-FR" sz="2500">
                <a:solidFill>
                  <a:srgbClr val="000000"/>
                </a:solidFill>
                <a:latin typeface="Calibri"/>
              </a:rPr>
              <a:t>- Five cross-cutting criteria : Best interests of the child; Non-discrimination; Participation ; Accountability; Sustainability</a:t>
            </a:r>
            <a:endParaRPr/>
          </a:p>
          <a:p>
            <a:endParaRPr/>
          </a:p>
          <a:p>
            <a:r>
              <a:rPr lang="fr-FR" sz="2500">
                <a:solidFill>
                  <a:srgbClr val="000000"/>
                </a:solidFill>
                <a:latin typeface="Calibri"/>
              </a:rPr>
              <a:t>     </a:t>
            </a:r>
            <a:r>
              <a:rPr lang="fr-FR" sz="2500">
                <a:solidFill>
                  <a:srgbClr val="000000"/>
                </a:solidFill>
                <a:latin typeface="Calibri"/>
              </a:rPr>
              <a:t>- Five normative criteria :  Safety , Availability , Accessibility, Quality, Flexibility </a:t>
            </a:r>
            <a:endParaRPr/>
          </a:p>
          <a:p>
            <a:endParaRPr/>
          </a:p>
          <a:p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